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4" r:id="rId4"/>
    <p:sldId id="258" r:id="rId5"/>
    <p:sldId id="265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专题一 阅读理解</a:t>
            </a:r>
            <a:br>
              <a:rPr lang="zh-CN" altLang="en-US" b="1" dirty="0" smtClean="0"/>
            </a:br>
            <a:r>
              <a:rPr lang="zh-CN" altLang="en-US" b="1" dirty="0" smtClean="0"/>
              <a:t>推理判断题</a:t>
            </a:r>
            <a:endParaRPr lang="zh-CN" altLang="en-US" b="1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36830" y="404495"/>
            <a:ext cx="925131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推理判断型试题属于高层次阅读理解题。这类题型的考点包括</a:t>
            </a:r>
            <a:r>
              <a:rPr lang="en-US" sz="3200" b="1">
                <a:latin typeface="Times New Roman" panose="02020603050405020304" charset="0"/>
              </a:rPr>
              <a:t>_________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en-US" sz="3200" b="1">
                <a:latin typeface="Times New Roman" panose="02020603050405020304" charset="0"/>
              </a:rPr>
              <a:t>__________.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这两类题常常相互依存。推理是为了得出正确的判断，正确的判断又依赖合乎逻辑的推理。做好该类题要从</a:t>
            </a:r>
            <a:r>
              <a:rPr lang="en-US" sz="3200" b="1">
                <a:latin typeface="Times New Roman" panose="02020603050405020304" charset="0"/>
              </a:rPr>
              <a:t>__________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上把握语篇内容，在语篇的</a:t>
            </a:r>
            <a:r>
              <a:rPr lang="en-US" sz="3200" b="1">
                <a:latin typeface="Times New Roman" panose="02020603050405020304" charset="0"/>
              </a:rPr>
              <a:t>_________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意义与</a:t>
            </a:r>
            <a:r>
              <a:rPr lang="en-US" sz="3200" b="1">
                <a:latin typeface="Times New Roman" panose="02020603050405020304" charset="0"/>
              </a:rPr>
              <a:t>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意义，</a:t>
            </a:r>
            <a:r>
              <a:rPr lang="en-US" sz="3200" b="1">
                <a:latin typeface="Times New Roman" panose="02020603050405020304" charset="0"/>
              </a:rPr>
              <a:t>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信息与</a:t>
            </a:r>
            <a:r>
              <a:rPr lang="en-US" sz="3200" b="1">
                <a:latin typeface="Times New Roman" panose="02020603050405020304" charset="0"/>
              </a:rPr>
              <a:t>________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</a:rPr>
              <a:t>信息间架起桥梁，从字里行间中体会作者的“</a:t>
            </a:r>
            <a:r>
              <a:rPr lang="en-US" sz="3200" b="1">
                <a:latin typeface="Times New Roman" panose="02020603050405020304" charset="0"/>
              </a:rPr>
              <a:t>_____________”.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915920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判断题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7945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推理题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505" y="23488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整体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55840" y="2491105"/>
            <a:ext cx="4240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表面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19885" y="29248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隐含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0200" y="29248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已知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76415" y="29514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未知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3305" y="38608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弦外之音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116632"/>
            <a:ext cx="2160240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推理判断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类型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技巧</a:t>
            </a:r>
            <a:endParaRPr lang="zh-CN" altLang="en-US" sz="2800" b="1" dirty="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979712" y="692696"/>
            <a:ext cx="1944216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4" idx="2"/>
          </p:cNvCxnSpPr>
          <p:nvPr/>
        </p:nvCxnSpPr>
        <p:spPr>
          <a:xfrm rot="16200000" flipH="1">
            <a:off x="5175649" y="-35806"/>
            <a:ext cx="556899" cy="19082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5536" y="4572008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3429000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5536" y="2348880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347864" y="2391271"/>
            <a:ext cx="5472608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以</a:t>
            </a:r>
            <a:r>
              <a:rPr lang="en-US" altLang="zh-CN" sz="2400" b="1" dirty="0" smtClean="0"/>
              <a:t>____________</a:t>
            </a:r>
            <a:r>
              <a:rPr lang="zh-CN" altLang="en-US" sz="2400" b="1" dirty="0" smtClean="0"/>
              <a:t>为依据</a:t>
            </a:r>
            <a:endParaRPr lang="en-US" altLang="zh-CN" sz="2400" b="1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3347864" y="3462099"/>
            <a:ext cx="5400600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梳理</a:t>
            </a:r>
            <a:r>
              <a:rPr lang="en-US" altLang="zh-CN" sz="2400" b="1" dirty="0" smtClean="0"/>
              <a:t>____________</a:t>
            </a:r>
            <a:r>
              <a:rPr lang="zh-CN" altLang="en-US" sz="2400" b="1" dirty="0" smtClean="0"/>
              <a:t>明晰</a:t>
            </a:r>
            <a:r>
              <a:rPr lang="en-US" altLang="zh-CN" sz="2400" b="1" dirty="0" smtClean="0"/>
              <a:t>_____________</a:t>
            </a:r>
            <a:endParaRPr lang="zh-CN" altLang="en-US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347864" y="4572009"/>
            <a:ext cx="5544616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洞察</a:t>
            </a:r>
            <a:r>
              <a:rPr lang="en-US" altLang="zh-CN" sz="2400" b="1" dirty="0" smtClean="0"/>
              <a:t>___________</a:t>
            </a:r>
            <a:r>
              <a:rPr lang="zh-CN" altLang="en-US" sz="2400" b="1" dirty="0" smtClean="0"/>
              <a:t>即</a:t>
            </a:r>
            <a:r>
              <a:rPr lang="en-US" altLang="zh-CN" sz="2400" b="1" dirty="0" smtClean="0"/>
              <a:t>_____ _____</a:t>
            </a:r>
            <a:r>
              <a:rPr lang="zh-CN" altLang="en-US" sz="2400" b="1" dirty="0" smtClean="0"/>
              <a:t>或</a:t>
            </a:r>
            <a:r>
              <a:rPr lang="en-US" altLang="zh-CN" sz="2400" b="1" dirty="0" smtClean="0"/>
              <a:t>_____</a:t>
            </a:r>
            <a:endParaRPr lang="zh-CN" altLang="en-US" sz="2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95536" y="5643578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5500703"/>
            <a:ext cx="5653292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写作目的：故事类</a:t>
            </a:r>
            <a:r>
              <a:rPr lang="en-US" altLang="zh-CN" sz="2400" b="1" dirty="0" smtClean="0"/>
              <a:t>______</a:t>
            </a:r>
            <a:r>
              <a:rPr lang="zh-CN" altLang="en-US" sz="2400" b="1" dirty="0" smtClean="0"/>
              <a:t>广告类</a:t>
            </a:r>
            <a:r>
              <a:rPr lang="en-US" altLang="zh-CN" sz="2400" b="1" dirty="0" smtClean="0"/>
              <a:t>______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科普，新闻报道，文化或社会类</a:t>
            </a:r>
            <a:r>
              <a:rPr lang="en-US" altLang="zh-CN" sz="2400" b="1" dirty="0" smtClean="0"/>
              <a:t>_______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议论文的</a:t>
            </a:r>
            <a:r>
              <a:rPr lang="en-US" altLang="zh-CN" sz="2400" b="1" dirty="0" smtClean="0"/>
              <a:t>__________ _________                        </a:t>
            </a:r>
            <a:endParaRPr lang="zh-CN" altLang="en-US" sz="2400" b="1" dirty="0"/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331640" y="1700808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6876256" y="1772816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419872" y="116632"/>
            <a:ext cx="2160240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推理判断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类型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124744"/>
            <a:ext cx="936104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技巧</a:t>
            </a:r>
            <a:endParaRPr lang="zh-CN" altLang="en-US" sz="2800" b="1" dirty="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979712" y="692696"/>
            <a:ext cx="1944216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4" idx="2"/>
          </p:cNvCxnSpPr>
          <p:nvPr/>
        </p:nvCxnSpPr>
        <p:spPr>
          <a:xfrm rot="16200000" flipH="1">
            <a:off x="5175649" y="-35806"/>
            <a:ext cx="556899" cy="19082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5536" y="4572008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3429000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5536" y="2348880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347864" y="2391271"/>
            <a:ext cx="5472608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以</a:t>
            </a:r>
            <a:r>
              <a:rPr lang="en-US" altLang="zh-CN" sz="2400" b="1" dirty="0" smtClean="0"/>
              <a:t>____________</a:t>
            </a:r>
            <a:r>
              <a:rPr lang="zh-CN" altLang="en-US" sz="2400" b="1" dirty="0" smtClean="0"/>
              <a:t>为依据</a:t>
            </a:r>
            <a:endParaRPr lang="en-US" altLang="zh-CN" sz="2400" b="1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3347864" y="3462099"/>
            <a:ext cx="5400600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梳理</a:t>
            </a:r>
            <a:r>
              <a:rPr lang="en-US" altLang="zh-CN" sz="2400" b="1" dirty="0" smtClean="0"/>
              <a:t>____________</a:t>
            </a:r>
            <a:r>
              <a:rPr lang="zh-CN" altLang="en-US" sz="2400" b="1" dirty="0" smtClean="0"/>
              <a:t>明晰</a:t>
            </a:r>
            <a:r>
              <a:rPr lang="en-US" altLang="zh-CN" sz="2400" b="1" dirty="0" smtClean="0"/>
              <a:t>_____________</a:t>
            </a:r>
            <a:endParaRPr lang="zh-CN" altLang="en-US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347864" y="4572009"/>
            <a:ext cx="5544616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洞察</a:t>
            </a:r>
            <a:r>
              <a:rPr lang="en-US" altLang="zh-CN" sz="2400" b="1" dirty="0" smtClean="0"/>
              <a:t>___________</a:t>
            </a:r>
            <a:r>
              <a:rPr lang="zh-CN" altLang="en-US" sz="2400" b="1" dirty="0" smtClean="0"/>
              <a:t>即</a:t>
            </a:r>
            <a:r>
              <a:rPr lang="en-US" altLang="zh-CN" sz="2400" b="1" dirty="0" smtClean="0"/>
              <a:t>_____ _____</a:t>
            </a:r>
            <a:r>
              <a:rPr lang="zh-CN" altLang="en-US" sz="2400" b="1" dirty="0" smtClean="0"/>
              <a:t>或</a:t>
            </a:r>
            <a:r>
              <a:rPr lang="en-US" altLang="zh-CN" sz="2400" b="1" dirty="0" smtClean="0"/>
              <a:t>_____</a:t>
            </a:r>
            <a:endParaRPr lang="zh-CN" altLang="en-US" sz="2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95536" y="5643578"/>
            <a:ext cx="2232248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/>
              <a:t>根据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推断</a:t>
            </a:r>
            <a:r>
              <a:rPr lang="en-US" altLang="zh-CN" sz="2800" b="1" dirty="0" smtClean="0"/>
              <a:t>______</a:t>
            </a:r>
            <a:endParaRPr lang="zh-CN" alt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5500703"/>
            <a:ext cx="5653292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写作目的：故事类</a:t>
            </a:r>
            <a:r>
              <a:rPr lang="en-US" altLang="zh-CN" sz="2400" b="1" dirty="0" smtClean="0"/>
              <a:t>______</a:t>
            </a:r>
            <a:r>
              <a:rPr lang="zh-CN" altLang="en-US" sz="2400" b="1" dirty="0" smtClean="0"/>
              <a:t>广告类</a:t>
            </a:r>
            <a:r>
              <a:rPr lang="en-US" altLang="zh-CN" sz="2400" b="1" dirty="0" smtClean="0"/>
              <a:t>______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科普，新闻报道，文化或社会类</a:t>
            </a:r>
            <a:r>
              <a:rPr lang="en-US" altLang="zh-CN" sz="2400" b="1" dirty="0" smtClean="0"/>
              <a:t>_______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议论文的</a:t>
            </a:r>
            <a:r>
              <a:rPr lang="en-US" altLang="zh-CN" sz="2400" b="1" dirty="0" smtClean="0"/>
              <a:t>__________ _________                        </a:t>
            </a:r>
            <a:endParaRPr lang="zh-CN" altLang="en-US" sz="2400" b="1" dirty="0"/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331640" y="1700808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6876256" y="1772816"/>
            <a:ext cx="0" cy="50405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357290" y="228599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事实细节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290" y="271462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合理信息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868" y="228599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文字信息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52" y="335756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写作思路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5852" y="385762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段落发展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71934" y="335756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写作思路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72264" y="335756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写作手法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4414" y="442913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用词风格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7290" y="492919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情感态度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57620" y="4500570"/>
            <a:ext cx="178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作者的思想倾向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29322" y="450057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支持  反对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58148" y="450057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中立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28728" y="564357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不同文体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14414" y="607220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写作意图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29256" y="535782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娱乐读者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72396" y="542926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说服读者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72396" y="578645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告知信息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72000" y="61436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主题句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86512" y="61436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核心句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  <p:bldP spid="28" grpId="0"/>
      <p:bldP spid="29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7744" y="357166"/>
            <a:ext cx="3888432" cy="107157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Activities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9144000" cy="4258060"/>
          </a:xfrm>
        </p:spPr>
        <p:txBody>
          <a:bodyPr>
            <a:no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I Examples	</a:t>
            </a:r>
            <a:r>
              <a:rPr lang="zh-CN" altLang="en-US" b="1" dirty="0" smtClean="0">
                <a:solidFill>
                  <a:schemeClr val="tx1"/>
                </a:solidFill>
              </a:rPr>
              <a:t>推理判断：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</a:rPr>
              <a:t>全品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lang="en-US" b="1" dirty="0" smtClean="0">
                <a:solidFill>
                  <a:schemeClr val="tx1"/>
                </a:solidFill>
              </a:rPr>
              <a:t>P10 </a:t>
            </a:r>
            <a:r>
              <a:rPr lang="zh-CN" altLang="en-US" b="1" dirty="0" smtClean="0">
                <a:solidFill>
                  <a:schemeClr val="tx1"/>
                </a:solidFill>
              </a:rPr>
              <a:t>典例剖析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II Practice  </a:t>
            </a:r>
            <a:endParaRPr lang="en-US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推理判断：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</a:rPr>
              <a:t>全品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lang="en-US" b="1" dirty="0" smtClean="0">
                <a:solidFill>
                  <a:schemeClr val="tx1"/>
                </a:solidFill>
              </a:rPr>
              <a:t>P10-12 </a:t>
            </a:r>
            <a:r>
              <a:rPr lang="zh-CN" altLang="en-US" b="1" dirty="0" smtClean="0">
                <a:solidFill>
                  <a:schemeClr val="tx1"/>
                </a:solidFill>
              </a:rPr>
              <a:t>真题典例</a:t>
            </a:r>
            <a:r>
              <a:rPr lang="en-US" b="1" dirty="0" smtClean="0">
                <a:solidFill>
                  <a:schemeClr val="tx1"/>
                </a:solidFill>
              </a:rPr>
              <a:t>+</a:t>
            </a:r>
            <a:r>
              <a:rPr lang="zh-CN" altLang="en-US" b="1" dirty="0" smtClean="0">
                <a:solidFill>
                  <a:schemeClr val="tx1"/>
                </a:solidFill>
              </a:rPr>
              <a:t>模拟演练</a:t>
            </a:r>
            <a:r>
              <a:rPr lang="en-US" b="1" dirty="0" smtClean="0">
                <a:solidFill>
                  <a:schemeClr val="tx1"/>
                </a:solidFill>
              </a:rPr>
              <a:t>+P101-104</a:t>
            </a:r>
            <a:r>
              <a:rPr lang="zh-CN" altLang="en-US" b="1" dirty="0" smtClean="0">
                <a:solidFill>
                  <a:schemeClr val="tx1"/>
                </a:solidFill>
              </a:rPr>
              <a:t>训练三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lang="zh-CN" altLang="en-US" b="1" dirty="0" smtClean="0">
                <a:solidFill>
                  <a:schemeClr val="tx1"/>
                </a:solidFill>
              </a:rPr>
              <a:t>训练四</a:t>
            </a:r>
            <a:endParaRPr lang="zh-CN" altLang="en-US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882</Words>
  <Application>WPS 演示</Application>
  <PresentationFormat>全屏显示(4:3)</PresentationFormat>
  <Paragraphs>118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Arial Unicode MS</vt:lpstr>
      <vt:lpstr>Times New Roman</vt:lpstr>
      <vt:lpstr>Office 主题</vt:lpstr>
      <vt:lpstr>专题一 阅读理解</vt:lpstr>
      <vt:lpstr>PowerPoint 演示文稿</vt:lpstr>
      <vt:lpstr>PowerPoint 演示文稿</vt:lpstr>
      <vt:lpstr>PowerPoint 演示文稿</vt:lpstr>
      <vt:lpstr>Activities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寒冰</cp:lastModifiedBy>
  <cp:revision>83</cp:revision>
  <dcterms:created xsi:type="dcterms:W3CDTF">2021-03-16T02:51:00Z</dcterms:created>
  <dcterms:modified xsi:type="dcterms:W3CDTF">2022-03-28T02:22:26Z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52E7B892BEFF4FA5A758ED740364BBED</vt:lpwstr>
  </property>
  <property fmtid="{D5CDD505-2E9C-101B-9397-08002B2CF9AE}" pid="3" name="KSOProductBuildVer">
    <vt:lpwstr>2052-11.1.0.11365</vt:lpwstr>
  </property>
</Properties>
</file>